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8" r:id="rId6"/>
    <p:sldId id="267" r:id="rId7"/>
    <p:sldId id="261" r:id="rId8"/>
    <p:sldId id="259" r:id="rId9"/>
    <p:sldId id="260" r:id="rId10"/>
    <p:sldId id="26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Source Han Sans KR" panose="020B0600000101010101" charset="-127"/>
      <p:regular r:id="rId16"/>
    </p:embeddedFont>
    <p:embeddedFont>
      <p:font typeface="Source Han Sans KR Bold" panose="020B0600000101010101" charset="-127"/>
      <p:regular r:id="rId17"/>
    </p:embeddedFont>
    <p:embeddedFont>
      <p:font typeface="Source Han Sans KR Medium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aleway" panose="020B0600000101010101" charset="0"/>
      <p:regular r:id="rId23"/>
    </p:embeddedFont>
    <p:embeddedFont>
      <p:font typeface="Raleway Bold" panose="020B0600000101010101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572A7-1C55-470E-AAEF-C0BDCDF687F0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1B8DE-DFAF-475C-874E-2B2201E86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0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250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nginx</a:t>
            </a: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-tomcat-</a:t>
            </a:r>
            <a:r>
              <a:rPr lang="en-US" sz="7197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mysql</a:t>
            </a:r>
            <a:endParaRPr lang="en-US" sz="7197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3Tier </a:t>
            </a:r>
            <a:r>
              <a:rPr lang="ko-KR" alt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자동화구축</a:t>
            </a:r>
            <a:endParaRPr lang="en-US" sz="7197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26439" y="2628900"/>
            <a:ext cx="7435122" cy="2090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KG</a:t>
            </a:r>
            <a:r>
              <a:rPr lang="ko-KR" alt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에듀원</a:t>
            </a:r>
            <a:r>
              <a:rPr lang="ko-KR" alt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아이티뱅크</a:t>
            </a:r>
            <a:endParaRPr lang="en-US" altLang="ko-KR" sz="3999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하이브리드 및 멀티 클라우드 </a:t>
            </a:r>
            <a:r>
              <a:rPr lang="ko-KR" alt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아키텍트</a:t>
            </a:r>
            <a:r>
              <a:rPr lang="ko-KR" alt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양성 </a:t>
            </a:r>
            <a:endParaRPr lang="en-US" sz="3999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63794"/>
            <a:ext cx="14097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2024.09.19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18575"/>
            <a:ext cx="170683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김강록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72589" y="2461529"/>
            <a:ext cx="8884294" cy="6796771"/>
            <a:chOff x="0" y="0"/>
            <a:chExt cx="2339896" cy="1790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9896" cy="1790096"/>
            </a:xfrm>
            <a:custGeom>
              <a:avLst/>
              <a:gdLst/>
              <a:ahLst/>
              <a:cxnLst/>
              <a:rect l="l" t="t" r="r" b="b"/>
              <a:pathLst>
                <a:path w="2339896" h="1790096">
                  <a:moveTo>
                    <a:pt x="0" y="0"/>
                  </a:moveTo>
                  <a:lnTo>
                    <a:pt x="2339896" y="0"/>
                  </a:lnTo>
                  <a:lnTo>
                    <a:pt x="2339896" y="1790096"/>
                  </a:lnTo>
                  <a:lnTo>
                    <a:pt x="0" y="1790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39896" cy="1828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25" y="2791738"/>
            <a:ext cx="9056420" cy="664564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3676681" y="4820403"/>
            <a:ext cx="807829" cy="613950"/>
          </a:xfrm>
          <a:custGeom>
            <a:avLst/>
            <a:gdLst/>
            <a:ahLst/>
            <a:cxnLst/>
            <a:rect l="l" t="t" r="r" b="b"/>
            <a:pathLst>
              <a:path w="807829" h="613950">
                <a:moveTo>
                  <a:pt x="0" y="0"/>
                </a:moveTo>
                <a:lnTo>
                  <a:pt x="807829" y="0"/>
                </a:lnTo>
                <a:lnTo>
                  <a:pt x="807829" y="613950"/>
                </a:lnTo>
                <a:lnTo>
                  <a:pt x="0" y="61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차트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6956" y="5775476"/>
            <a:ext cx="6067279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62075" y="2884573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차트 제목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673876" y="3959114"/>
          <a:ext cx="14940248" cy="5130413"/>
        </p:xfrm>
        <a:graphic>
          <a:graphicData uri="http://schemas.openxmlformats.org/drawingml/2006/table">
            <a:tbl>
              <a:tblPr/>
              <a:tblGrid>
                <a:gridCol w="213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8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6516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구분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특징3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특징4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특징5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특징6 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64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항목1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300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항목2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25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항목3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7550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14024" y="2430839"/>
            <a:ext cx="1161866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Lorem ipsum dolor sit amet, consectetur adipiscing elit. Fusce mattis, lorem in venenatis porttitor nibh urna vestibulum tortor, ac placerat.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96285" y="2254255"/>
            <a:ext cx="5357228" cy="7004045"/>
            <a:chOff x="0" y="0"/>
            <a:chExt cx="829975" cy="10851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9975" cy="1085110"/>
            </a:xfrm>
            <a:custGeom>
              <a:avLst/>
              <a:gdLst/>
              <a:ahLst/>
              <a:cxnLst/>
              <a:rect l="l" t="t" r="r" b="b"/>
              <a:pathLst>
                <a:path w="829975" h="1085110">
                  <a:moveTo>
                    <a:pt x="0" y="0"/>
                  </a:moveTo>
                  <a:lnTo>
                    <a:pt x="829975" y="0"/>
                  </a:lnTo>
                  <a:lnTo>
                    <a:pt x="829975" y="1085110"/>
                  </a:lnTo>
                  <a:lnTo>
                    <a:pt x="0" y="1085110"/>
                  </a:lnTo>
                  <a:close/>
                </a:path>
              </a:pathLst>
            </a:custGeom>
            <a:blipFill>
              <a:blip r:embed="rId2"/>
              <a:stretch>
                <a:fillRect t="-3581" b="-358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540167" y="5038377"/>
            <a:ext cx="2496432" cy="24964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50159" y="5038377"/>
            <a:ext cx="2496432" cy="24964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69310" y="5038377"/>
            <a:ext cx="2496432" cy="249643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결론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47846" y="2804747"/>
            <a:ext cx="862765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06713" y="6081171"/>
            <a:ext cx="136334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간결한 전달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88192" y="6069458"/>
            <a:ext cx="16203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논리적인 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68238" y="6069458"/>
            <a:ext cx="16985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시각 자료 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31632" y="7888658"/>
            <a:ext cx="291350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전문 용어를 최소화하고,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쉬운 단어와 구문으로 설명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24186" y="7888658"/>
            <a:ext cx="314837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흐름을 명확하게 유지하고,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슬라이드의 연결성을 강조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43336" y="7888658"/>
            <a:ext cx="3148379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차트, 그래프, 이미지 등을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적절하게 활용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070238" y="5572518"/>
            <a:ext cx="4244962" cy="58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010-2174-8160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41663" y="6464693"/>
            <a:ext cx="540633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kangrok2@gmail.com</a:t>
            </a:r>
            <a:endParaRPr lang="en-US" sz="3500" u="none" strike="noStrike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46871" y="3823907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altLang="ko-KR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</a:t>
            </a:r>
            <a:r>
              <a:rPr lang="ko-KR" altLang="en-US" sz="45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 </a:t>
            </a:r>
            <a:r>
              <a:rPr lang="ko-KR" altLang="en-US" sz="4500" b="1" u="none" strike="noStrike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김강록</a:t>
            </a:r>
            <a:endParaRPr lang="en-US" sz="4500" b="1" u="none" strike="noStrike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46871" y="2707402"/>
            <a:ext cx="8660655" cy="1029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KG</a:t>
            </a:r>
            <a:r>
              <a:rPr lang="ko-KR" altLang="en-US" sz="3000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에듀원</a:t>
            </a:r>
            <a:r>
              <a:rPr lang="ko-KR" altLang="en-US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아이티 뱅크</a:t>
            </a:r>
            <a:endParaRPr lang="en-US" altLang="ko-KR" sz="3000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하이브리드 및 멀티 클라우드 </a:t>
            </a:r>
            <a:r>
              <a:rPr lang="ko-KR" altLang="en-US" sz="3000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아키텍트</a:t>
            </a:r>
            <a:r>
              <a:rPr lang="ko-KR" altLang="en-US" sz="3000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양성 과정</a:t>
            </a:r>
            <a:endParaRPr lang="en-US" sz="3000" u="none" strike="noStrike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89101" y="5553468"/>
            <a:ext cx="275183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4545" y="6464693"/>
            <a:ext cx="267146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263015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97789" y="346125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097789" y="4362134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097789" y="519323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097789" y="604177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097789" y="685543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097789" y="772142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39800" y="2033976"/>
            <a:ext cx="870626" cy="744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배경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18096" y="2077403"/>
            <a:ext cx="465237" cy="58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9819FA0C-D9AE-476C-AE6B-402AAEE5A23E}"/>
              </a:ext>
            </a:extLst>
          </p:cNvPr>
          <p:cNvSpPr txBox="1"/>
          <p:nvPr/>
        </p:nvSpPr>
        <p:spPr>
          <a:xfrm>
            <a:off x="13635446" y="2877105"/>
            <a:ext cx="1423611" cy="744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사용기술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A31AD24-9B13-445F-B628-912C9AE71052}"/>
              </a:ext>
            </a:extLst>
          </p:cNvPr>
          <p:cNvSpPr txBox="1"/>
          <p:nvPr/>
        </p:nvSpPr>
        <p:spPr>
          <a:xfrm>
            <a:off x="13635446" y="3720234"/>
            <a:ext cx="1423611" cy="744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ko-KR" altLang="en-US" sz="3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구축순서</a:t>
            </a:r>
            <a:endParaRPr lang="en-US" sz="3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838000" y="2268361"/>
            <a:ext cx="6630892" cy="6558953"/>
            <a:chOff x="0" y="0"/>
            <a:chExt cx="1746408" cy="17274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6408" cy="1727461"/>
            </a:xfrm>
            <a:custGeom>
              <a:avLst/>
              <a:gdLst/>
              <a:ahLst/>
              <a:cxnLst/>
              <a:rect l="l" t="t" r="r" b="b"/>
              <a:pathLst>
                <a:path w="1746408" h="1727461">
                  <a:moveTo>
                    <a:pt x="0" y="0"/>
                  </a:moveTo>
                  <a:lnTo>
                    <a:pt x="1746408" y="0"/>
                  </a:lnTo>
                  <a:lnTo>
                    <a:pt x="1746408" y="1727461"/>
                  </a:lnTo>
                  <a:lnTo>
                    <a:pt x="0" y="17274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46408" cy="1765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819108" y="3080817"/>
            <a:ext cx="2247971" cy="698372"/>
            <a:chOff x="0" y="0"/>
            <a:chExt cx="592058" cy="183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19108" y="4016671"/>
            <a:ext cx="703569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가상머신</a:t>
            </a:r>
            <a:r>
              <a:rPr lang="en-US" altLang="ko-KR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환경에서 </a:t>
            </a:r>
            <a:r>
              <a:rPr lang="en-US" altLang="ko-KR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Vagrant</a:t>
            </a:r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</a:t>
            </a:r>
            <a:endParaRPr lang="en-US" sz="28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Nginx , Tomcat , </a:t>
            </a:r>
            <a:r>
              <a:rPr lang="en-US" sz="28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Mysql</a:t>
            </a:r>
            <a:r>
              <a:rPr 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3tier </a:t>
            </a:r>
            <a:r>
              <a:rPr lang="ko-KR" altLang="en-US" sz="28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환경 자동화 구축</a:t>
            </a:r>
            <a:endParaRPr lang="en-US" sz="28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14480" y="3195052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설명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95638" y="2676050"/>
            <a:ext cx="1115616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18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구상도</a:t>
            </a:r>
            <a:endParaRPr lang="en-US" sz="18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FB2CDDB-8697-45A2-9F69-07D540D84832}"/>
              </a:ext>
            </a:extLst>
          </p:cNvPr>
          <p:cNvSpPr/>
          <p:nvPr/>
        </p:nvSpPr>
        <p:spPr>
          <a:xfrm>
            <a:off x="11286546" y="7505699"/>
            <a:ext cx="3733800" cy="991429"/>
          </a:xfrm>
          <a:prstGeom prst="roundRect">
            <a:avLst/>
          </a:prstGeom>
          <a:solidFill>
            <a:srgbClr val="ECD9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MySql</a:t>
            </a:r>
            <a:r>
              <a:rPr lang="en-US" altLang="ko-KR" dirty="0">
                <a:solidFill>
                  <a:schemeClr val="tx1"/>
                </a:solidFill>
              </a:rPr>
              <a:t>-Server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192.168.1.21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4A5DD4-F22D-4288-B021-ECE373D36EA3}"/>
              </a:ext>
            </a:extLst>
          </p:cNvPr>
          <p:cNvSpPr/>
          <p:nvPr/>
        </p:nvSpPr>
        <p:spPr>
          <a:xfrm>
            <a:off x="9949462" y="5693231"/>
            <a:ext cx="3080738" cy="745669"/>
          </a:xfrm>
          <a:prstGeom prst="roundRect">
            <a:avLst/>
          </a:prstGeom>
          <a:solidFill>
            <a:srgbClr val="ECD9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Tomcat-node01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192.168.1.22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3BEBD4-D7D5-4D34-B484-8267D35AD0AE}"/>
              </a:ext>
            </a:extLst>
          </p:cNvPr>
          <p:cNvSpPr/>
          <p:nvPr/>
        </p:nvSpPr>
        <p:spPr>
          <a:xfrm>
            <a:off x="13331482" y="5678227"/>
            <a:ext cx="3080738" cy="745669"/>
          </a:xfrm>
          <a:prstGeom prst="roundRect">
            <a:avLst/>
          </a:prstGeom>
          <a:solidFill>
            <a:srgbClr val="ECD9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Tomcat-node02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192.168.1.23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A0FEA7-0DB3-485F-856C-32CEB234F3D1}"/>
              </a:ext>
            </a:extLst>
          </p:cNvPr>
          <p:cNvSpPr/>
          <p:nvPr/>
        </p:nvSpPr>
        <p:spPr>
          <a:xfrm>
            <a:off x="11317636" y="3626197"/>
            <a:ext cx="3733800" cy="991429"/>
          </a:xfrm>
          <a:prstGeom prst="roundRect">
            <a:avLst/>
          </a:prstGeom>
          <a:solidFill>
            <a:srgbClr val="ECD9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Nginx-node01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192.168.1.30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7D5997-E6E6-40E6-A8E4-1D8E130B3277}"/>
              </a:ext>
            </a:extLst>
          </p:cNvPr>
          <p:cNvCxnSpPr>
            <a:cxnSpLocks/>
          </p:cNvCxnSpPr>
          <p:nvPr/>
        </p:nvCxnSpPr>
        <p:spPr>
          <a:xfrm flipH="1">
            <a:off x="11899093" y="4634987"/>
            <a:ext cx="549770" cy="10406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62E4832-DB03-4EF0-8737-2B2A2B04F164}"/>
              </a:ext>
            </a:extLst>
          </p:cNvPr>
          <p:cNvCxnSpPr>
            <a:cxnSpLocks/>
          </p:cNvCxnSpPr>
          <p:nvPr/>
        </p:nvCxnSpPr>
        <p:spPr>
          <a:xfrm>
            <a:off x="14087259" y="4635752"/>
            <a:ext cx="656443" cy="105747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A733828-54E8-4341-8ACA-576E7549814B}"/>
              </a:ext>
            </a:extLst>
          </p:cNvPr>
          <p:cNvCxnSpPr>
            <a:cxnSpLocks/>
          </p:cNvCxnSpPr>
          <p:nvPr/>
        </p:nvCxnSpPr>
        <p:spPr>
          <a:xfrm>
            <a:off x="12173978" y="6462756"/>
            <a:ext cx="598681" cy="106511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C03084A-21B6-4580-994B-07175D1AE4B5}"/>
              </a:ext>
            </a:extLst>
          </p:cNvPr>
          <p:cNvCxnSpPr>
            <a:cxnSpLocks/>
          </p:cNvCxnSpPr>
          <p:nvPr/>
        </p:nvCxnSpPr>
        <p:spPr>
          <a:xfrm flipH="1">
            <a:off x="13755861" y="6429860"/>
            <a:ext cx="556300" cy="107583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60320" y="836116"/>
            <a:ext cx="1666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사용기술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A06BCF-6FFD-4740-96CC-652DEC45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41" y="1947141"/>
            <a:ext cx="4038600" cy="1200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54E4CD-675E-4A18-92F4-A77D5DCA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596409"/>
            <a:ext cx="2038350" cy="1752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506B2F-A6DD-4D66-8FA2-06119D94A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1800" y="1255911"/>
            <a:ext cx="2733675" cy="24003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1F8E195-DBA6-4013-AAEE-2EBB375C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8465" y="3810161"/>
            <a:ext cx="3900986" cy="2400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D2BEBE3-A8C7-4D41-98BA-1CB8968E3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49" y="3810162"/>
            <a:ext cx="5509009" cy="27432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D32B75-897D-448A-8080-3942A8092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247" y="6937990"/>
            <a:ext cx="2466975" cy="27241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9167829-54A5-495F-B2EB-778CD5154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6843712"/>
            <a:ext cx="3609975" cy="3152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B0498C-0510-44E3-94A5-D0E120D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11200" y="6852265"/>
            <a:ext cx="3390900" cy="2895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0C426A-6C27-4FFF-8F9F-0A5659C5CC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8253" y="3534512"/>
            <a:ext cx="3179517" cy="301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60320" y="854940"/>
            <a:ext cx="1819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구축순서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1AAA5BAF-A85E-48FD-AE41-C06529806556}"/>
              </a:ext>
            </a:extLst>
          </p:cNvPr>
          <p:cNvSpPr/>
          <p:nvPr/>
        </p:nvSpPr>
        <p:spPr>
          <a:xfrm>
            <a:off x="4220104" y="3288676"/>
            <a:ext cx="4216605" cy="2417730"/>
          </a:xfrm>
          <a:prstGeom prst="flowChartProcess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2D8C003-E38B-4E3F-9370-D4DECEB15F8B}"/>
              </a:ext>
            </a:extLst>
          </p:cNvPr>
          <p:cNvSpPr/>
          <p:nvPr/>
        </p:nvSpPr>
        <p:spPr>
          <a:xfrm>
            <a:off x="5131252" y="3453986"/>
            <a:ext cx="1981200" cy="52440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MySQL-Server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F000C0-26B8-4180-8B00-D857C7C3315F}"/>
              </a:ext>
            </a:extLst>
          </p:cNvPr>
          <p:cNvSpPr txBox="1"/>
          <p:nvPr/>
        </p:nvSpPr>
        <p:spPr>
          <a:xfrm>
            <a:off x="4539921" y="4291734"/>
            <a:ext cx="3612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ubuntu </a:t>
            </a:r>
            <a:r>
              <a:rPr lang="ko-KR" altLang="en-US" dirty="0"/>
              <a:t>및 </a:t>
            </a:r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네트워크 </a:t>
            </a:r>
            <a:r>
              <a:rPr lang="en-US" altLang="ko-KR" dirty="0"/>
              <a:t>192.168.1.21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3. SSH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4. SQL </a:t>
            </a:r>
            <a:r>
              <a:rPr lang="ko-KR" altLang="en-US" dirty="0"/>
              <a:t>스키마 및 테이블 작성</a:t>
            </a:r>
            <a:endParaRPr lang="en-US" altLang="ko-KR" dirty="0"/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FCA0746B-07E3-4DD1-965B-C21F669D7B1C}"/>
              </a:ext>
            </a:extLst>
          </p:cNvPr>
          <p:cNvSpPr/>
          <p:nvPr/>
        </p:nvSpPr>
        <p:spPr>
          <a:xfrm>
            <a:off x="8686799" y="3228793"/>
            <a:ext cx="4343400" cy="2417730"/>
          </a:xfrm>
          <a:prstGeom prst="flowChartProcess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6DADD6A-7ADB-4C53-8D43-16ADA2E3824A}"/>
              </a:ext>
            </a:extLst>
          </p:cNvPr>
          <p:cNvSpPr/>
          <p:nvPr/>
        </p:nvSpPr>
        <p:spPr>
          <a:xfrm>
            <a:off x="9687285" y="3453986"/>
            <a:ext cx="1981200" cy="52440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Tomcat-node01,02 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C2A9C1-1433-4D44-85CD-C2B12990B4D9}"/>
              </a:ext>
            </a:extLst>
          </p:cNvPr>
          <p:cNvSpPr txBox="1"/>
          <p:nvPr/>
        </p:nvSpPr>
        <p:spPr>
          <a:xfrm>
            <a:off x="9144000" y="4161933"/>
            <a:ext cx="3612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ubuntu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네트워크 </a:t>
            </a:r>
            <a:r>
              <a:rPr lang="en-US" altLang="ko-KR" dirty="0"/>
              <a:t>192.168.1.22 , 23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3. SSH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4. java </a:t>
            </a:r>
            <a:r>
              <a:rPr lang="ko-KR" altLang="en-US" dirty="0"/>
              <a:t>설치 및 </a:t>
            </a:r>
            <a:r>
              <a:rPr lang="en-US" altLang="ko-KR" dirty="0"/>
              <a:t>Tomcat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9A0B5269-369D-4EAF-8058-516A696D552F}"/>
              </a:ext>
            </a:extLst>
          </p:cNvPr>
          <p:cNvSpPr/>
          <p:nvPr/>
        </p:nvSpPr>
        <p:spPr>
          <a:xfrm>
            <a:off x="5958533" y="6077825"/>
            <a:ext cx="5161224" cy="2722545"/>
          </a:xfrm>
          <a:prstGeom prst="flowChartProcess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EC4E5C0-6786-4B5E-ABF6-91FF7EA3E7ED}"/>
              </a:ext>
            </a:extLst>
          </p:cNvPr>
          <p:cNvSpPr/>
          <p:nvPr/>
        </p:nvSpPr>
        <p:spPr>
          <a:xfrm>
            <a:off x="7303965" y="6243857"/>
            <a:ext cx="1981200" cy="52440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Nginx-node01 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07535E-822C-47B3-B91D-7D1716E786C1}"/>
              </a:ext>
            </a:extLst>
          </p:cNvPr>
          <p:cNvSpPr txBox="1"/>
          <p:nvPr/>
        </p:nvSpPr>
        <p:spPr>
          <a:xfrm>
            <a:off x="6297515" y="6999062"/>
            <a:ext cx="4778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ubuntu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네트워크 </a:t>
            </a:r>
            <a:r>
              <a:rPr lang="en-US" altLang="ko-KR" dirty="0"/>
              <a:t>192.168.1.30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3. SSH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4.Nginx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5. Nginx </a:t>
            </a:r>
            <a:r>
              <a:rPr lang="ko-KR" altLang="en-US" dirty="0"/>
              <a:t>에 두개 의 </a:t>
            </a:r>
            <a:r>
              <a:rPr lang="ko-KR" altLang="en-US" dirty="0" err="1"/>
              <a:t>톰캣서버</a:t>
            </a:r>
            <a:r>
              <a:rPr lang="ko-KR" altLang="en-US" dirty="0"/>
              <a:t> </a:t>
            </a:r>
            <a:r>
              <a:rPr lang="ko-KR" altLang="en-US" dirty="0" err="1"/>
              <a:t>로드밸런싱</a:t>
            </a:r>
            <a:r>
              <a:rPr lang="ko-KR" altLang="en-US" dirty="0"/>
              <a:t> 설정</a:t>
            </a:r>
            <a:endParaRPr lang="en-US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0A43F9-B46D-4B2C-9D78-F2FDA07EF8E3}"/>
              </a:ext>
            </a:extLst>
          </p:cNvPr>
          <p:cNvSpPr/>
          <p:nvPr/>
        </p:nvSpPr>
        <p:spPr>
          <a:xfrm>
            <a:off x="3733800" y="2705100"/>
            <a:ext cx="9601200" cy="6324377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0C28E91-3EDC-44C8-B3F8-5533878B891A}"/>
              </a:ext>
            </a:extLst>
          </p:cNvPr>
          <p:cNvSpPr/>
          <p:nvPr/>
        </p:nvSpPr>
        <p:spPr>
          <a:xfrm>
            <a:off x="7335273" y="1989544"/>
            <a:ext cx="2352012" cy="56850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Vagrantfile</a:t>
            </a:r>
            <a:endParaRPr lang="ko-KR" alt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C7A266CE-5CF6-4DE3-91F4-625FA9F3FD82}"/>
              </a:ext>
            </a:extLst>
          </p:cNvPr>
          <p:cNvSpPr/>
          <p:nvPr/>
        </p:nvSpPr>
        <p:spPr>
          <a:xfrm>
            <a:off x="14625269" y="3919570"/>
            <a:ext cx="2352012" cy="56850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scripts</a:t>
            </a:r>
            <a:endParaRPr lang="ko-KR" altLang="en-US" dirty="0"/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20758076-E45A-4A75-9975-7515E0F06258}"/>
              </a:ext>
            </a:extLst>
          </p:cNvPr>
          <p:cNvSpPr/>
          <p:nvPr/>
        </p:nvSpPr>
        <p:spPr>
          <a:xfrm>
            <a:off x="14335486" y="4638092"/>
            <a:ext cx="3200400" cy="2137951"/>
          </a:xfrm>
          <a:prstGeom prst="flowChartProcess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635E9B3-B0C6-4C7C-8755-C9F3C0481819}"/>
              </a:ext>
            </a:extLst>
          </p:cNvPr>
          <p:cNvSpPr/>
          <p:nvPr/>
        </p:nvSpPr>
        <p:spPr>
          <a:xfrm>
            <a:off x="14855425" y="5851596"/>
            <a:ext cx="2352012" cy="56850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nginx.sh</a:t>
            </a:r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29D85A94-E42E-43C1-8D81-F15CEFBD7C4F}"/>
              </a:ext>
            </a:extLst>
          </p:cNvPr>
          <p:cNvSpPr/>
          <p:nvPr/>
        </p:nvSpPr>
        <p:spPr>
          <a:xfrm>
            <a:off x="14719598" y="4859246"/>
            <a:ext cx="2352012" cy="56850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tomcat.sh</a:t>
            </a:r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22A7FF1-8CCB-4EC7-B460-A9EA72A998DF}"/>
              </a:ext>
            </a:extLst>
          </p:cNvPr>
          <p:cNvCxnSpPr>
            <a:cxnSpLocks/>
          </p:cNvCxnSpPr>
          <p:nvPr/>
        </p:nvCxnSpPr>
        <p:spPr>
          <a:xfrm>
            <a:off x="12997542" y="4079163"/>
            <a:ext cx="1627727" cy="1101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06CDF1D-F0A2-4801-9385-DCEB4731A370}"/>
              </a:ext>
            </a:extLst>
          </p:cNvPr>
          <p:cNvCxnSpPr>
            <a:cxnSpLocks/>
          </p:cNvCxnSpPr>
          <p:nvPr/>
        </p:nvCxnSpPr>
        <p:spPr>
          <a:xfrm flipV="1">
            <a:off x="11133140" y="6224873"/>
            <a:ext cx="3586458" cy="592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1BF5756-1907-4D22-8F1B-056A7B72104C}"/>
              </a:ext>
            </a:extLst>
          </p:cNvPr>
          <p:cNvSpPr/>
          <p:nvPr/>
        </p:nvSpPr>
        <p:spPr>
          <a:xfrm>
            <a:off x="164778" y="4007480"/>
            <a:ext cx="3124200" cy="56850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bash_ssh_conf_4_CentOS.sh</a:t>
            </a:r>
            <a:endParaRPr lang="ko-KR" altLang="en-US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680825B-E000-4BF6-929C-B322EA61A3DD}"/>
              </a:ext>
            </a:extLst>
          </p:cNvPr>
          <p:cNvSpPr/>
          <p:nvPr/>
        </p:nvSpPr>
        <p:spPr>
          <a:xfrm>
            <a:off x="173515" y="5078008"/>
            <a:ext cx="3124200" cy="56850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board.sql</a:t>
            </a:r>
            <a:endParaRPr lang="ko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AEF3260-D6BF-4703-A83D-AD2FC5795C30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3288978" y="4291734"/>
            <a:ext cx="931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CCF511D-1362-4F16-8C75-D09CFD9BDC5B}"/>
              </a:ext>
            </a:extLst>
          </p:cNvPr>
          <p:cNvCxnSpPr>
            <a:cxnSpLocks/>
          </p:cNvCxnSpPr>
          <p:nvPr/>
        </p:nvCxnSpPr>
        <p:spPr>
          <a:xfrm flipH="1">
            <a:off x="3315401" y="5362262"/>
            <a:ext cx="9223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2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60320" y="854940"/>
            <a:ext cx="1819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구축순서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43000" y="2036385"/>
            <a:ext cx="11295575" cy="7460297"/>
            <a:chOff x="0" y="-192881"/>
            <a:chExt cx="14857567" cy="98609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-192881"/>
              <a:ext cx="14857567" cy="9860900"/>
              <a:chOff x="0" y="-38100"/>
              <a:chExt cx="2934828" cy="194783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138774" y="-38100"/>
                <a:ext cx="1796054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1796054" h="1909732">
                    <a:moveTo>
                      <a:pt x="0" y="0"/>
                    </a:moveTo>
                    <a:lnTo>
                      <a:pt x="1796054" y="0"/>
                    </a:lnTo>
                    <a:lnTo>
                      <a:pt x="1796054" y="1909732"/>
                    </a:lnTo>
                    <a:lnTo>
                      <a:pt x="0" y="1909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90807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796054" cy="1947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3047615" y="335019"/>
              <a:ext cx="8500602" cy="1349989"/>
              <a:chOff x="0" y="-82731"/>
              <a:chExt cx="1679131" cy="2666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087073" y="-82731"/>
                <a:ext cx="592058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513395" y="922036"/>
              <a:ext cx="2065735" cy="559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6879887" y="2941112"/>
              <a:ext cx="6574885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6976176" y="4641128"/>
              <a:ext cx="6574885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8903112" y="1748226"/>
              <a:ext cx="2370533" cy="47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292542" y="3374058"/>
              <a:ext cx="3749576" cy="47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Tomcat-node01 </a:t>
              </a:r>
              <a:r>
                <a:rPr lang="ko-KR" alt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설치</a:t>
              </a:r>
              <a:endPara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845359" y="5306580"/>
              <a:ext cx="4930775" cy="47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Tomcat-node02 </a:t>
              </a:r>
              <a:r>
                <a:rPr lang="ko-KR" alt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설치</a:t>
              </a:r>
              <a:endPara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977120" y="7404658"/>
              <a:ext cx="4799013" cy="4734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Nginx-node01 </a:t>
              </a:r>
              <a:r>
                <a:rPr lang="ko-KR" alt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설치</a:t>
              </a:r>
              <a:endPara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7177357" y="6693139"/>
              <a:ext cx="6574885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7429022" y="8833912"/>
              <a:ext cx="6574885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6" name="TextBox 11">
            <a:extLst>
              <a:ext uri="{FF2B5EF4-FFF2-40B4-BE49-F238E27FC236}">
                <a16:creationId xmlns:a16="http://schemas.microsoft.com/office/drawing/2014/main" id="{DAC44414-3830-45D4-A25F-45B4AD1C7408}"/>
              </a:ext>
            </a:extLst>
          </p:cNvPr>
          <p:cNvSpPr txBox="1"/>
          <p:nvPr/>
        </p:nvSpPr>
        <p:spPr>
          <a:xfrm>
            <a:off x="8057926" y="2508378"/>
            <a:ext cx="1549301" cy="41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구축순서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57541393-6377-4487-9DE7-9007DE187FF7}"/>
              </a:ext>
            </a:extLst>
          </p:cNvPr>
          <p:cNvSpPr txBox="1"/>
          <p:nvPr/>
        </p:nvSpPr>
        <p:spPr>
          <a:xfrm>
            <a:off x="7455593" y="3531640"/>
            <a:ext cx="2812182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Mysql</a:t>
            </a:r>
            <a:r>
              <a: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-server</a:t>
            </a:r>
            <a:r>
              <a:rPr lang="ko-KR" alt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설치</a:t>
            </a:r>
            <a:endParaRPr lang="en-US" sz="2000" b="1" dirty="0">
              <a:solidFill>
                <a:srgbClr val="09080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8747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비교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2306" y="2175666"/>
            <a:ext cx="6819393" cy="7251014"/>
            <a:chOff x="0" y="0"/>
            <a:chExt cx="9092524" cy="966801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092524" cy="9668019"/>
              <a:chOff x="0" y="0"/>
              <a:chExt cx="1796054" cy="190973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6054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1796054" h="1909732">
                    <a:moveTo>
                      <a:pt x="0" y="0"/>
                    </a:moveTo>
                    <a:lnTo>
                      <a:pt x="1796054" y="0"/>
                    </a:lnTo>
                    <a:lnTo>
                      <a:pt x="1796054" y="1909732"/>
                    </a:lnTo>
                    <a:lnTo>
                      <a:pt x="0" y="1909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90807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796054" cy="1947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3047615" y="753846"/>
              <a:ext cx="2997294" cy="931162"/>
              <a:chOff x="0" y="0"/>
              <a:chExt cx="592058" cy="18393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513393" y="906160"/>
              <a:ext cx="2065735" cy="547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자사</a:t>
              </a:r>
              <a:endPara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58819" y="3738185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1258819" y="5281772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3360995" y="2788774"/>
              <a:ext cx="2370534" cy="46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저렴한 가격 정책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671474" y="4370460"/>
              <a:ext cx="3749576" cy="46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기본적인 제품/서비스 제공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80875" y="5952145"/>
              <a:ext cx="4930775" cy="46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무료 배송 및 빠른 배송 서비스 제공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12637" y="7533830"/>
              <a:ext cx="4667250" cy="46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간편하고</a:t>
              </a:r>
              <a:r>
                <a:rPr 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000" b="1" dirty="0" err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신속한</a:t>
              </a:r>
              <a:r>
                <a:rPr 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A/S </a:t>
              </a:r>
              <a:r>
                <a:rPr lang="en-US" sz="2000" b="1" dirty="0" err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서비스</a:t>
              </a:r>
              <a:r>
                <a:rPr lang="en-US" sz="2000" b="1" dirty="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 </a:t>
              </a:r>
              <a:r>
                <a:rPr lang="en-US" sz="2000" b="1" dirty="0" err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제공</a:t>
              </a:r>
              <a:endParaRPr lang="en-US" sz="2000" b="1" dirty="0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1258819" y="6825359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258819" y="8368945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65686" y="2175666"/>
            <a:ext cx="6819393" cy="7251014"/>
            <a:chOff x="0" y="0"/>
            <a:chExt cx="1796054" cy="19097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51397" y="2741050"/>
            <a:ext cx="2247971" cy="698372"/>
            <a:chOff x="0" y="0"/>
            <a:chExt cx="592058" cy="183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90807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800732" y="285528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경쟁사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69350" y="5423348"/>
            <a:ext cx="15493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11109800" y="497930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11109800" y="613699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12300372" y="4252959"/>
            <a:ext cx="255002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가격대 상품 제공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69180" y="5439223"/>
            <a:ext cx="281240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프리미엄 제품/서비스 제공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87274" y="6625487"/>
            <a:ext cx="437621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일부 유료 배송, 배송 기간 다소 길 수 있음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20177" y="7811751"/>
            <a:ext cx="471041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A/S 절차 다소 복잡하고 소요 시간 길 수 있음</a:t>
            </a:r>
          </a:p>
        </p:txBody>
      </p:sp>
      <p:sp>
        <p:nvSpPr>
          <p:cNvPr id="34" name="AutoShape 34"/>
          <p:cNvSpPr/>
          <p:nvPr/>
        </p:nvSpPr>
        <p:spPr>
          <a:xfrm flipV="1">
            <a:off x="11109800" y="729468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V="1">
            <a:off x="11109800" y="8452374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364317" y="2062062"/>
            <a:ext cx="7679437" cy="7364618"/>
            <a:chOff x="0" y="0"/>
            <a:chExt cx="2022568" cy="19396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4246" y="2062062"/>
            <a:ext cx="7679437" cy="7364618"/>
            <a:chOff x="0" y="0"/>
            <a:chExt cx="2022568" cy="1939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2568" cy="1939653"/>
            </a:xfrm>
            <a:custGeom>
              <a:avLst/>
              <a:gdLst/>
              <a:ahLst/>
              <a:cxnLst/>
              <a:rect l="l" t="t" r="r" b="b"/>
              <a:pathLst>
                <a:path w="2022568" h="1939653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76522" y="2446610"/>
            <a:ext cx="7032037" cy="3914633"/>
            <a:chOff x="0" y="0"/>
            <a:chExt cx="1508960" cy="8400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8960" cy="840016"/>
            </a:xfrm>
            <a:custGeom>
              <a:avLst/>
              <a:gdLst/>
              <a:ahLst/>
              <a:cxnLst/>
              <a:rect l="l" t="t" r="r" b="b"/>
              <a:pathLst>
                <a:path w="1508960" h="840016">
                  <a:moveTo>
                    <a:pt x="0" y="0"/>
                  </a:moveTo>
                  <a:lnTo>
                    <a:pt x="1508960" y="0"/>
                  </a:lnTo>
                  <a:lnTo>
                    <a:pt x="1508960" y="840016"/>
                  </a:lnTo>
                  <a:lnTo>
                    <a:pt x="0" y="840016"/>
                  </a:lnTo>
                  <a:close/>
                </a:path>
              </a:pathLst>
            </a:custGeom>
            <a:blipFill>
              <a:blip r:embed="rId2"/>
              <a:stretch>
                <a:fillRect t="-9840" b="-984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56450" y="2446610"/>
            <a:ext cx="7032037" cy="3914633"/>
            <a:chOff x="0" y="0"/>
            <a:chExt cx="1508960" cy="8400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8960" cy="840016"/>
            </a:xfrm>
            <a:custGeom>
              <a:avLst/>
              <a:gdLst/>
              <a:ahLst/>
              <a:cxnLst/>
              <a:rect l="l" t="t" r="r" b="b"/>
              <a:pathLst>
                <a:path w="1508960" h="840016">
                  <a:moveTo>
                    <a:pt x="0" y="0"/>
                  </a:moveTo>
                  <a:lnTo>
                    <a:pt x="1508960" y="0"/>
                  </a:lnTo>
                  <a:lnTo>
                    <a:pt x="1508960" y="840016"/>
                  </a:lnTo>
                  <a:lnTo>
                    <a:pt x="0" y="840016"/>
                  </a:lnTo>
                  <a:close/>
                </a:path>
              </a:pathLst>
            </a:custGeom>
            <a:blipFill>
              <a:blip r:embed="rId3"/>
              <a:stretch>
                <a:fillRect t="-9840" b="-984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080050" y="6811552"/>
            <a:ext cx="2247971" cy="698372"/>
            <a:chOff x="0" y="0"/>
            <a:chExt cx="592058" cy="183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429385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문제점 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948484" y="6811552"/>
            <a:ext cx="2247971" cy="698372"/>
            <a:chOff x="0" y="0"/>
            <a:chExt cx="592058" cy="183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97818" y="6925788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상황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현황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85131" y="7808928"/>
            <a:ext cx="619766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05202" y="7808928"/>
            <a:ext cx="619766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83902" y="2223291"/>
            <a:ext cx="16920196" cy="7082634"/>
            <a:chOff x="0" y="0"/>
            <a:chExt cx="4456348" cy="18653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53459" y="3188954"/>
            <a:ext cx="1535073" cy="1535073"/>
          </a:xfrm>
          <a:custGeom>
            <a:avLst/>
            <a:gdLst/>
            <a:ahLst/>
            <a:cxnLst/>
            <a:rect l="l" t="t" r="r" b="b"/>
            <a:pathLst>
              <a:path w="1535073" h="1535073">
                <a:moveTo>
                  <a:pt x="0" y="0"/>
                </a:moveTo>
                <a:lnTo>
                  <a:pt x="1535074" y="0"/>
                </a:lnTo>
                <a:lnTo>
                  <a:pt x="1535074" y="1535073"/>
                </a:lnTo>
                <a:lnTo>
                  <a:pt x="0" y="1535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28433" y="3172592"/>
            <a:ext cx="1445223" cy="1567796"/>
          </a:xfrm>
          <a:custGeom>
            <a:avLst/>
            <a:gdLst/>
            <a:ahLst/>
            <a:cxnLst/>
            <a:rect l="l" t="t" r="r" b="b"/>
            <a:pathLst>
              <a:path w="1445223" h="1567796">
                <a:moveTo>
                  <a:pt x="0" y="0"/>
                </a:moveTo>
                <a:lnTo>
                  <a:pt x="1445224" y="0"/>
                </a:lnTo>
                <a:lnTo>
                  <a:pt x="1445224" y="1567797"/>
                </a:lnTo>
                <a:lnTo>
                  <a:pt x="0" y="156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84988" y="3209228"/>
            <a:ext cx="1494526" cy="1494526"/>
          </a:xfrm>
          <a:custGeom>
            <a:avLst/>
            <a:gdLst/>
            <a:ahLst/>
            <a:cxnLst/>
            <a:rect l="l" t="t" r="r" b="b"/>
            <a:pathLst>
              <a:path w="1494526" h="1494526">
                <a:moveTo>
                  <a:pt x="0" y="0"/>
                </a:moveTo>
                <a:lnTo>
                  <a:pt x="1494525" y="0"/>
                </a:lnTo>
                <a:lnTo>
                  <a:pt x="1494525" y="1494525"/>
                </a:lnTo>
                <a:lnTo>
                  <a:pt x="0" y="1494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62631" y="3172592"/>
            <a:ext cx="1608746" cy="1567796"/>
          </a:xfrm>
          <a:custGeom>
            <a:avLst/>
            <a:gdLst/>
            <a:ahLst/>
            <a:cxnLst/>
            <a:rect l="l" t="t" r="r" b="b"/>
            <a:pathLst>
              <a:path w="1608746" h="1567796">
                <a:moveTo>
                  <a:pt x="0" y="0"/>
                </a:moveTo>
                <a:lnTo>
                  <a:pt x="1608746" y="0"/>
                </a:lnTo>
                <a:lnTo>
                  <a:pt x="1608746" y="1567797"/>
                </a:lnTo>
                <a:lnTo>
                  <a:pt x="0" y="15677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14164" y="5492464"/>
            <a:ext cx="2813665" cy="698372"/>
            <a:chOff x="0" y="0"/>
            <a:chExt cx="741047" cy="183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55883" y="5606700"/>
            <a:ext cx="1930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대상</a:t>
            </a:r>
            <a:endParaRPr lang="en-US" sz="2499" b="1" dirty="0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177720" y="5492464"/>
            <a:ext cx="2509060" cy="698372"/>
            <a:chOff x="0" y="0"/>
            <a:chExt cx="660822" cy="183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822" cy="183933"/>
            </a:xfrm>
            <a:custGeom>
              <a:avLst/>
              <a:gdLst/>
              <a:ahLst/>
              <a:cxnLst/>
              <a:rect l="l" t="t" r="r" b="b"/>
              <a:pathLst>
                <a:path w="660822" h="183933">
                  <a:moveTo>
                    <a:pt x="91967" y="0"/>
                  </a:moveTo>
                  <a:lnTo>
                    <a:pt x="568856" y="0"/>
                  </a:lnTo>
                  <a:cubicBezTo>
                    <a:pt x="593247" y="0"/>
                    <a:pt x="616639" y="9689"/>
                    <a:pt x="633886" y="26936"/>
                  </a:cubicBezTo>
                  <a:cubicBezTo>
                    <a:pt x="651133" y="44184"/>
                    <a:pt x="660822" y="67576"/>
                    <a:pt x="660822" y="91967"/>
                  </a:cubicBezTo>
                  <a:lnTo>
                    <a:pt x="660822" y="91967"/>
                  </a:lnTo>
                  <a:cubicBezTo>
                    <a:pt x="660822" y="116358"/>
                    <a:pt x="651133" y="139750"/>
                    <a:pt x="633886" y="156997"/>
                  </a:cubicBezTo>
                  <a:cubicBezTo>
                    <a:pt x="616639" y="174244"/>
                    <a:pt x="593247" y="183933"/>
                    <a:pt x="56885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0822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657600" y="5606700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04880" y="5492464"/>
            <a:ext cx="3292329" cy="698372"/>
            <a:chOff x="0" y="0"/>
            <a:chExt cx="867115" cy="183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7115" cy="183933"/>
            </a:xfrm>
            <a:custGeom>
              <a:avLst/>
              <a:gdLst/>
              <a:ahLst/>
              <a:cxnLst/>
              <a:rect l="l" t="t" r="r" b="b"/>
              <a:pathLst>
                <a:path w="867115" h="183933">
                  <a:moveTo>
                    <a:pt x="91967" y="0"/>
                  </a:moveTo>
                  <a:lnTo>
                    <a:pt x="775149" y="0"/>
                  </a:lnTo>
                  <a:cubicBezTo>
                    <a:pt x="799540" y="0"/>
                    <a:pt x="822932" y="9689"/>
                    <a:pt x="840179" y="26936"/>
                  </a:cubicBezTo>
                  <a:cubicBezTo>
                    <a:pt x="857426" y="44184"/>
                    <a:pt x="867115" y="67576"/>
                    <a:pt x="867115" y="91967"/>
                  </a:cubicBezTo>
                  <a:lnTo>
                    <a:pt x="867115" y="91967"/>
                  </a:lnTo>
                  <a:cubicBezTo>
                    <a:pt x="867115" y="116358"/>
                    <a:pt x="857426" y="139750"/>
                    <a:pt x="840179" y="156997"/>
                  </a:cubicBezTo>
                  <a:cubicBezTo>
                    <a:pt x="822932" y="174244"/>
                    <a:pt x="799540" y="183933"/>
                    <a:pt x="775149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67115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895432" y="5606700"/>
            <a:ext cx="2311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변수 및 요인 분석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311391" y="5492464"/>
            <a:ext cx="2311226" cy="698372"/>
            <a:chOff x="0" y="0"/>
            <a:chExt cx="608718" cy="1839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838391" y="5606700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 분석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분석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6631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36680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17885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52639" y="6639053"/>
            <a:ext cx="3628731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563</Words>
  <Application>Microsoft Office PowerPoint</Application>
  <PresentationFormat>사용자 지정</PresentationFormat>
  <Paragraphs>137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Source Han Sans KR Bold</vt:lpstr>
      <vt:lpstr>Source Han Sans KR Medium</vt:lpstr>
      <vt:lpstr>Calibri</vt:lpstr>
      <vt:lpstr>Arial</vt:lpstr>
      <vt:lpstr>맑은 고딕</vt:lpstr>
      <vt:lpstr>Raleway</vt:lpstr>
      <vt:lpstr>Raleway Bold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itbank</cp:lastModifiedBy>
  <cp:revision>24</cp:revision>
  <dcterms:created xsi:type="dcterms:W3CDTF">2006-08-16T00:00:00Z</dcterms:created>
  <dcterms:modified xsi:type="dcterms:W3CDTF">2024-09-20T04:57:51Z</dcterms:modified>
  <dc:identifier>DAGRL-v9_wg</dc:identifier>
</cp:coreProperties>
</file>